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27" autoAdjust="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4671D-9B42-4730-B5F7-7443B0E28E85}" type="datetimeFigureOut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3FBE9-A469-48BA-B596-18DBCE3868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0382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E49C2CD7-3309-4622-A0B6-AA5A0AD84B82}"/>
              </a:ext>
            </a:extLst>
          </p:cNvPr>
          <p:cNvSpPr txBox="1"/>
          <p:nvPr userDrawn="1"/>
        </p:nvSpPr>
        <p:spPr>
          <a:xfrm>
            <a:off x="388732" y="146423"/>
            <a:ext cx="11445457" cy="6565157"/>
          </a:xfrm>
          <a:prstGeom prst="rect">
            <a:avLst/>
          </a:prstGeom>
          <a:blipFill dpi="0" rotWithShape="1">
            <a:blip r:embed="rId2">
              <a:alphaModFix amt="87000"/>
            </a:blip>
            <a:srcRect/>
            <a:tile tx="0" ty="0" sx="100000" sy="100000" flip="none" algn="tl"/>
          </a:blip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600B30F-7CE2-431B-9EAC-F5E66219FE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02496" y="4361375"/>
            <a:ext cx="5208104" cy="545893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>
            <a:lvl1pPr marL="0" indent="0" algn="ctr">
              <a:buNone/>
              <a:defRPr sz="2400" u="sng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汇报人：</a:t>
            </a:r>
            <a:r>
              <a:rPr lang="en-US" altLang="zh-CN" dirty="0"/>
              <a:t>****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CD01BC-D79B-46D2-BA7F-76CCCDE4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8385-E2EA-4756-90DE-AA83BF81D946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752D36-A790-4609-8D4A-64D1A5CD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36A633-6CC5-45CF-8089-DF2245F6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B13DE97F-6211-4674-B95E-0F65AFE91FFC}"/>
              </a:ext>
            </a:extLst>
          </p:cNvPr>
          <p:cNvSpPr txBox="1">
            <a:spLocks/>
          </p:cNvSpPr>
          <p:nvPr userDrawn="1"/>
        </p:nvSpPr>
        <p:spPr>
          <a:xfrm flipH="1">
            <a:off x="11622156" y="940450"/>
            <a:ext cx="530088" cy="39668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</a:lstStyle>
          <a:p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endParaRPr lang="zh-CN" altLang="en-US" dirty="0"/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B07FE90C-36F2-4A99-BCBB-71985EC99DFF}"/>
              </a:ext>
            </a:extLst>
          </p:cNvPr>
          <p:cNvSpPr txBox="1">
            <a:spLocks/>
          </p:cNvSpPr>
          <p:nvPr userDrawn="1"/>
        </p:nvSpPr>
        <p:spPr>
          <a:xfrm>
            <a:off x="103239" y="977738"/>
            <a:ext cx="530088" cy="39668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</a:lstStyle>
          <a:p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endParaRPr lang="zh-CN" altLang="en-US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D7F1F875-BF77-44CF-9702-4962F3C33263}"/>
              </a:ext>
            </a:extLst>
          </p:cNvPr>
          <p:cNvCxnSpPr/>
          <p:nvPr userDrawn="1"/>
        </p:nvCxnSpPr>
        <p:spPr>
          <a:xfrm>
            <a:off x="437322" y="543339"/>
            <a:ext cx="314407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5A3F2978-1CB6-4C66-B0F2-AADC4A54FC42}"/>
              </a:ext>
            </a:extLst>
          </p:cNvPr>
          <p:cNvCxnSpPr/>
          <p:nvPr userDrawn="1"/>
        </p:nvCxnSpPr>
        <p:spPr>
          <a:xfrm>
            <a:off x="8610600" y="6362976"/>
            <a:ext cx="314407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106AC971-1F33-4C5D-AA43-6D0F1755614C}"/>
              </a:ext>
            </a:extLst>
          </p:cNvPr>
          <p:cNvSpPr/>
          <p:nvPr userDrawn="1"/>
        </p:nvSpPr>
        <p:spPr>
          <a:xfrm>
            <a:off x="9315610" y="172916"/>
            <a:ext cx="13671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ERCP</a:t>
            </a:r>
            <a:endParaRPr lang="zh-CN" altLang="en-US" sz="2800" b="0" cap="none" spc="0" dirty="0">
              <a:ln w="0"/>
              <a:solidFill>
                <a:srgbClr val="002060"/>
              </a:solidFill>
              <a:effectLst/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B913FE3-5335-4697-8191-A12092D74788}"/>
              </a:ext>
            </a:extLst>
          </p:cNvPr>
          <p:cNvSpPr/>
          <p:nvPr userDrawn="1"/>
        </p:nvSpPr>
        <p:spPr>
          <a:xfrm>
            <a:off x="10515600" y="111361"/>
            <a:ext cx="13671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6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规范化诊治病例汇报</a:t>
            </a: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E644591D-1D1A-4662-AFAE-4D85D1E79542}"/>
              </a:ext>
            </a:extLst>
          </p:cNvPr>
          <p:cNvCxnSpPr/>
          <p:nvPr userDrawn="1"/>
        </p:nvCxnSpPr>
        <p:spPr>
          <a:xfrm>
            <a:off x="10621616" y="136525"/>
            <a:ext cx="0" cy="55219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49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B761D8-022A-422A-93E5-8F647FC4E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71DC7D5-9C71-4F09-8732-094D943F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8B17-04C4-44D7-A4FC-CEC44213B56E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D06A6FC-8E92-40D4-84B4-BAC4175E3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D083952-FC84-45FF-900C-85CCA43D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81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2209284-7BF7-4DE7-872A-9B3CF2F7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BFAB-F13A-4558-AB6C-964E2B360ED8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96C30D6-ACE6-4665-BD5E-C3DC67E83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8B529F6-8C75-479D-B6B8-C6B5D61F1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42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CABEA6-6D73-4E76-AB78-666742632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5E1665-CE61-47C7-BDC5-428D0BC6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678B1A7-13BA-44DA-8CF8-3ED76FDD5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216321-EB1D-4CA9-8D42-951BDB2CF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F5E5-728C-477F-90B8-26D99013E807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5445F8-AD6B-448C-BDD6-CC7C65EE5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8EFA8B3-D2E6-4D74-B992-B98D4BD3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170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88070C-9BAC-4FC2-9E87-AAA0CAA24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5B57BA0-DFE0-4971-BBBB-9DC1DF7D0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253ECF1-7F4F-49C1-B27D-8CCFEE252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6F86E13-A6F2-4A50-8EE1-4F8F5525F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9CE-4254-4713-B29B-7716617C204E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F34CF37-1E88-4232-A7D4-B5EABD4D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E63D66C-39B9-435F-926B-E4986D3F2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878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7226A-344B-407D-A96C-1EE1D6B6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428207-DA3F-4721-B684-31D97169C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B35715-8741-4399-87C4-EC4338D9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8BED-D5E1-4309-ABDD-0D7105A67E1F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30824A-E43F-4E85-B312-57C99B92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360243-4164-4483-81F3-65F952F7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1568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B03A2DC-B469-46DF-9B3C-B88CB332AE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91B1DB2-817A-4F27-929B-A95BD73AD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24FD8F-EF57-4FFC-B01D-40FA3921B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C687-E5FF-4989-BC85-92972EF6A883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EAEFB0-48A8-46F3-B20F-ED09C342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C3CAC3-B310-45B4-85AB-E7C8880B5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269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A9C74A99-3835-4EEA-91E5-23C6E18A6365}"/>
              </a:ext>
            </a:extLst>
          </p:cNvPr>
          <p:cNvSpPr txBox="1"/>
          <p:nvPr userDrawn="1"/>
        </p:nvSpPr>
        <p:spPr>
          <a:xfrm>
            <a:off x="12802" y="0"/>
            <a:ext cx="12166396" cy="6858000"/>
          </a:xfrm>
          <a:prstGeom prst="rect">
            <a:avLst/>
          </a:prstGeom>
          <a:solidFill>
            <a:schemeClr val="accent3">
              <a:lumMod val="20000"/>
              <a:lumOff val="80000"/>
              <a:alpha val="87000"/>
            </a:schemeClr>
          </a:solidFill>
          <a:effectLst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DB46552-BF66-4AFE-879E-9D5E9DC0A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B26C076-3966-4C70-96E8-2C2255046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CC892BB-0054-42CE-9916-8FCCDA46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679F704E-E28B-4705-9BFC-CD87D040613B}"/>
              </a:ext>
            </a:extLst>
          </p:cNvPr>
          <p:cNvCxnSpPr>
            <a:cxnSpLocks/>
          </p:cNvCxnSpPr>
          <p:nvPr userDrawn="1"/>
        </p:nvCxnSpPr>
        <p:spPr>
          <a:xfrm>
            <a:off x="12802" y="1006010"/>
            <a:ext cx="439399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标题 1">
            <a:extLst>
              <a:ext uri="{FF2B5EF4-FFF2-40B4-BE49-F238E27FC236}">
                <a16:creationId xmlns:a16="http://schemas.microsoft.com/office/drawing/2014/main" id="{042783DC-C88D-44AF-9518-A45D55935D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375" y="178631"/>
            <a:ext cx="11380304" cy="523217"/>
          </a:xfrm>
          <a:noFill/>
        </p:spPr>
        <p:txBody>
          <a:bodyPr>
            <a:normAutofit/>
          </a:bodyPr>
          <a:lstStyle>
            <a:lvl1pPr>
              <a:defRPr sz="2800" b="1">
                <a:solidFill>
                  <a:srgbClr val="002060"/>
                </a:solidFill>
                <a:latin typeface="Arial Black" panose="020B0A04020102020204" pitchFamily="34" charset="0"/>
                <a:ea typeface="黑体" panose="02010609060101010101" pitchFamily="49" charset="-122"/>
                <a:cs typeface="Aharoni" panose="020B0604020202020204" pitchFamily="2" charset="-79"/>
              </a:defRPr>
            </a:lvl1pPr>
          </a:lstStyle>
          <a:p>
            <a:r>
              <a:rPr lang="zh-CN" altLang="en-US" dirty="0"/>
              <a:t> 目录</a:t>
            </a: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4B079025-4F58-4F26-89E4-F44D3AAC0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9" y="1248148"/>
            <a:ext cx="10515600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 b="0">
                <a:solidFill>
                  <a:schemeClr val="tx1"/>
                </a:solidFill>
                <a:latin typeface="+mn-lt"/>
                <a:ea typeface="黑体" panose="02010609060101010101" pitchFamily="49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indent="0">
              <a:buNone/>
            </a:pPr>
            <a:r>
              <a:rPr lang="zh-CN" altLang="en-US" dirty="0"/>
              <a:t>单击此处编辑</a:t>
            </a:r>
            <a:endParaRPr lang="en-US" altLang="zh-CN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7A21216-F689-4200-B88A-CF2A5C3E82AA}"/>
              </a:ext>
            </a:extLst>
          </p:cNvPr>
          <p:cNvSpPr/>
          <p:nvPr userDrawn="1"/>
        </p:nvSpPr>
        <p:spPr>
          <a:xfrm>
            <a:off x="9315610" y="172916"/>
            <a:ext cx="13671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ERCP</a:t>
            </a:r>
            <a:endParaRPr lang="zh-CN" altLang="en-US" sz="2800" b="0" cap="none" spc="0" dirty="0">
              <a:ln w="0"/>
              <a:solidFill>
                <a:srgbClr val="002060"/>
              </a:solidFill>
              <a:effectLst/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C10C882-9896-47E6-9D75-12A081BEFADC}"/>
              </a:ext>
            </a:extLst>
          </p:cNvPr>
          <p:cNvSpPr/>
          <p:nvPr userDrawn="1"/>
        </p:nvSpPr>
        <p:spPr>
          <a:xfrm>
            <a:off x="10515600" y="111361"/>
            <a:ext cx="13671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6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规范化诊治病例汇报</a:t>
            </a: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EB5476D0-C2F0-4471-9ABB-3463F11197CB}"/>
              </a:ext>
            </a:extLst>
          </p:cNvPr>
          <p:cNvCxnSpPr/>
          <p:nvPr userDrawn="1"/>
        </p:nvCxnSpPr>
        <p:spPr>
          <a:xfrm>
            <a:off x="10621616" y="136525"/>
            <a:ext cx="0" cy="55219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308A175C-1ECE-4C37-B71D-CF814D710572}"/>
              </a:ext>
            </a:extLst>
          </p:cNvPr>
          <p:cNvSpPr/>
          <p:nvPr userDrawn="1"/>
        </p:nvSpPr>
        <p:spPr>
          <a:xfrm>
            <a:off x="0" y="-10366"/>
            <a:ext cx="528711" cy="93733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361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04BA2967-B665-4F6B-998C-86DEBE781011}"/>
              </a:ext>
            </a:extLst>
          </p:cNvPr>
          <p:cNvSpPr/>
          <p:nvPr userDrawn="1"/>
        </p:nvSpPr>
        <p:spPr>
          <a:xfrm>
            <a:off x="0" y="6365631"/>
            <a:ext cx="12192000" cy="483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2FD96A05-F852-4689-8472-0946299401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032803" y="203696"/>
            <a:ext cx="10515600" cy="523217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haroni" panose="020B0604020202020204" pitchFamily="2" charset="-79"/>
              </a:defRPr>
            </a:lvl1pPr>
          </a:lstStyle>
          <a:p>
            <a:pPr marL="0" indent="0">
              <a:buNone/>
            </a:pPr>
            <a:r>
              <a:rPr lang="zh-CN" altLang="en-US" dirty="0"/>
              <a:t>          病史介绍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C120CC-8FEC-473B-AD64-892AD709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54826"/>
            <a:ext cx="2743200" cy="365125"/>
          </a:xfrm>
        </p:spPr>
        <p:txBody>
          <a:bodyPr/>
          <a:lstStyle/>
          <a:p>
            <a:fld id="{C7272D46-891A-4D45-8B0E-F8C161A0B83B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146119-5A59-487F-9BE8-AC35E43F1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AF36F628-453A-4A2E-A107-2D09A79B8BC3}"/>
              </a:ext>
            </a:extLst>
          </p:cNvPr>
          <p:cNvCxnSpPr>
            <a:cxnSpLocks/>
          </p:cNvCxnSpPr>
          <p:nvPr userDrawn="1"/>
        </p:nvCxnSpPr>
        <p:spPr>
          <a:xfrm>
            <a:off x="534576" y="954972"/>
            <a:ext cx="10874326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51F0DE14-3DFD-4B8D-9E89-0263CD7197BC}"/>
              </a:ext>
            </a:extLst>
          </p:cNvPr>
          <p:cNvSpPr/>
          <p:nvPr userDrawn="1"/>
        </p:nvSpPr>
        <p:spPr>
          <a:xfrm>
            <a:off x="0" y="-10366"/>
            <a:ext cx="528711" cy="93733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C98A34A7-8354-4C34-8CEA-18E39AD0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5" y="1529227"/>
            <a:ext cx="10515600" cy="43513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rgbClr val="002060"/>
                </a:solidFill>
                <a:latin typeface="Arial Black" panose="020B0A04020102020204" pitchFamily="34" charset="0"/>
                <a:ea typeface="黑体" panose="02010609060101010101" pitchFamily="49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dirty="0"/>
              <a:t>单击此处编辑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1BDEB12-E1DC-4FCF-88CC-F93BD1F98566}"/>
              </a:ext>
            </a:extLst>
          </p:cNvPr>
          <p:cNvSpPr/>
          <p:nvPr userDrawn="1"/>
        </p:nvSpPr>
        <p:spPr>
          <a:xfrm>
            <a:off x="9315610" y="172916"/>
            <a:ext cx="13671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ERCP</a:t>
            </a:r>
            <a:endParaRPr lang="zh-CN" altLang="en-US" sz="2800" b="0" cap="none" spc="0" dirty="0">
              <a:ln w="0"/>
              <a:solidFill>
                <a:srgbClr val="002060"/>
              </a:solidFill>
              <a:effectLst/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CB920E3-CFCD-447E-A551-E3F976A7330A}"/>
              </a:ext>
            </a:extLst>
          </p:cNvPr>
          <p:cNvSpPr/>
          <p:nvPr userDrawn="1"/>
        </p:nvSpPr>
        <p:spPr>
          <a:xfrm>
            <a:off x="10515600" y="111361"/>
            <a:ext cx="13671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6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规范化诊治病例汇报</a:t>
            </a:r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A2BBFC26-6CCA-4AB4-B168-CDB39AC06C9C}"/>
              </a:ext>
            </a:extLst>
          </p:cNvPr>
          <p:cNvCxnSpPr/>
          <p:nvPr userDrawn="1"/>
        </p:nvCxnSpPr>
        <p:spPr>
          <a:xfrm>
            <a:off x="10621616" y="136525"/>
            <a:ext cx="0" cy="55219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62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04BA2967-B665-4F6B-998C-86DEBE781011}"/>
              </a:ext>
            </a:extLst>
          </p:cNvPr>
          <p:cNvSpPr/>
          <p:nvPr userDrawn="1"/>
        </p:nvSpPr>
        <p:spPr>
          <a:xfrm>
            <a:off x="0" y="6365631"/>
            <a:ext cx="12192000" cy="483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2FD96A05-F852-4689-8472-0946299401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032803" y="203696"/>
            <a:ext cx="10515600" cy="523217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haroni" panose="020B0604020202020204" pitchFamily="2" charset="-79"/>
              </a:defRPr>
            </a:lvl1pPr>
          </a:lstStyle>
          <a:p>
            <a:pPr marL="0" indent="0">
              <a:buNone/>
            </a:pPr>
            <a:r>
              <a:rPr lang="zh-CN" altLang="en-US" dirty="0"/>
              <a:t>          相关检查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C120CC-8FEC-473B-AD64-892AD709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54826"/>
            <a:ext cx="2743200" cy="365125"/>
          </a:xfrm>
        </p:spPr>
        <p:txBody>
          <a:bodyPr/>
          <a:lstStyle/>
          <a:p>
            <a:fld id="{01256DA2-599E-4B09-8FA4-CE5FDAE83E5F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146119-5A59-487F-9BE8-AC35E43F1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AF36F628-453A-4A2E-A107-2D09A79B8BC3}"/>
              </a:ext>
            </a:extLst>
          </p:cNvPr>
          <p:cNvCxnSpPr>
            <a:cxnSpLocks/>
          </p:cNvCxnSpPr>
          <p:nvPr userDrawn="1"/>
        </p:nvCxnSpPr>
        <p:spPr>
          <a:xfrm>
            <a:off x="534576" y="954972"/>
            <a:ext cx="10874326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9B10DA8C-05F8-4D28-9B48-09602535BC2F}"/>
              </a:ext>
            </a:extLst>
          </p:cNvPr>
          <p:cNvSpPr/>
          <p:nvPr userDrawn="1"/>
        </p:nvSpPr>
        <p:spPr>
          <a:xfrm>
            <a:off x="9315610" y="172916"/>
            <a:ext cx="13671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ERCP</a:t>
            </a:r>
            <a:endParaRPr lang="zh-CN" altLang="en-US" sz="2800" b="0" cap="none" spc="0" dirty="0">
              <a:ln w="0"/>
              <a:solidFill>
                <a:srgbClr val="002060"/>
              </a:solidFill>
              <a:effectLst/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1F0DE14-3DFD-4B8D-9E89-0263CD7197BC}"/>
              </a:ext>
            </a:extLst>
          </p:cNvPr>
          <p:cNvSpPr/>
          <p:nvPr userDrawn="1"/>
        </p:nvSpPr>
        <p:spPr>
          <a:xfrm>
            <a:off x="0" y="-10366"/>
            <a:ext cx="528711" cy="93733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77C450E-3F0D-4B46-A281-E6A95DCEA99C}"/>
              </a:ext>
            </a:extLst>
          </p:cNvPr>
          <p:cNvSpPr/>
          <p:nvPr userDrawn="1"/>
        </p:nvSpPr>
        <p:spPr>
          <a:xfrm>
            <a:off x="10515600" y="111361"/>
            <a:ext cx="13671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6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规范化诊治病例汇报</a:t>
            </a: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C1D8B91-182A-442A-B7D9-DAF51B8A88B9}"/>
              </a:ext>
            </a:extLst>
          </p:cNvPr>
          <p:cNvCxnSpPr/>
          <p:nvPr userDrawn="1"/>
        </p:nvCxnSpPr>
        <p:spPr>
          <a:xfrm>
            <a:off x="10621616" y="136525"/>
            <a:ext cx="0" cy="55219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38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97D6E598-2DD7-442E-88AD-C9C0763D6791}"/>
              </a:ext>
            </a:extLst>
          </p:cNvPr>
          <p:cNvSpPr txBox="1"/>
          <p:nvPr userDrawn="1"/>
        </p:nvSpPr>
        <p:spPr>
          <a:xfrm>
            <a:off x="0" y="-10366"/>
            <a:ext cx="12179198" cy="68683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CD01BC-D79B-46D2-BA7F-76CCCDE4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CB69-892E-4D8B-A008-69E0C14B21EE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752D36-A790-4609-8D4A-64D1A5CD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36A633-6CC5-45CF-8089-DF2245F6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6A4EE5A-3610-4837-BF09-F0265E376B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3143" y="111670"/>
            <a:ext cx="11585713" cy="6456432"/>
          </a:xfrm>
          <a:blipFill dpi="0" rotWithShape="1">
            <a:blip r:embed="rId2">
              <a:alphaModFix amt="27000"/>
            </a:blip>
            <a:srcRect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4ACDAE6-57F2-4261-BE0D-7CFC2E9FB936}"/>
              </a:ext>
            </a:extLst>
          </p:cNvPr>
          <p:cNvSpPr/>
          <p:nvPr userDrawn="1"/>
        </p:nvSpPr>
        <p:spPr>
          <a:xfrm>
            <a:off x="0" y="1118531"/>
            <a:ext cx="692426" cy="351579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4FE71E1-3927-469A-88C3-3DA6906E1E67}"/>
              </a:ext>
            </a:extLst>
          </p:cNvPr>
          <p:cNvSpPr/>
          <p:nvPr userDrawn="1"/>
        </p:nvSpPr>
        <p:spPr>
          <a:xfrm>
            <a:off x="11420063" y="1284183"/>
            <a:ext cx="692426" cy="351579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4ED8872-D0EC-47D6-B142-12057EB95393}"/>
              </a:ext>
            </a:extLst>
          </p:cNvPr>
          <p:cNvSpPr/>
          <p:nvPr userDrawn="1"/>
        </p:nvSpPr>
        <p:spPr>
          <a:xfrm>
            <a:off x="9315610" y="172916"/>
            <a:ext cx="13671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ERCP</a:t>
            </a:r>
            <a:endParaRPr lang="zh-CN" altLang="en-US" sz="2800" b="0" cap="none" spc="0" dirty="0">
              <a:ln w="0"/>
              <a:solidFill>
                <a:srgbClr val="002060"/>
              </a:solidFill>
              <a:effectLst/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555AB16-C745-4A77-9B6D-B37DC163237E}"/>
              </a:ext>
            </a:extLst>
          </p:cNvPr>
          <p:cNvSpPr/>
          <p:nvPr userDrawn="1"/>
        </p:nvSpPr>
        <p:spPr>
          <a:xfrm>
            <a:off x="10515600" y="111361"/>
            <a:ext cx="13671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6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规范化诊治病例汇报</a:t>
            </a: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DEC02AC2-0F7F-45AB-8765-BEC31C22BD0F}"/>
              </a:ext>
            </a:extLst>
          </p:cNvPr>
          <p:cNvCxnSpPr/>
          <p:nvPr userDrawn="1"/>
        </p:nvCxnSpPr>
        <p:spPr>
          <a:xfrm>
            <a:off x="10621616" y="136525"/>
            <a:ext cx="0" cy="55219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44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22374A-EC77-44B9-A6CE-BB957304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6F7BCD7-4A5C-4A6F-93C1-58B3E924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BF6-DDAA-43FE-AD1E-37AA8581378D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6CFA6EA-AEF8-40BF-8CEA-477A7DC3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0AFA72F-B3D9-4AFE-8A6B-9942C887B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02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D502A3-3CB2-4237-B114-5013813F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FBD5BFF-D581-4D23-B62B-988F32F5B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EB9F0D-93EE-4E56-87A7-D449063B4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A9F6-1068-45E8-B12C-FE34748AC467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564861-C769-48A7-BF60-146043DA9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77B3D1-1728-4AFC-A210-78EACF8D5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28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0DC057-B428-4F99-8B77-CEC1355D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7BBD0A-DFAF-4C19-BB48-85E91EAA3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3022A25-BAA9-4141-9A5D-457C84190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DE1677-62D4-4BB3-B542-EB80160F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A772-BD3B-45F9-B0E3-BC0F8C566243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8120FB-7A2D-4292-8AA4-DCD4E4EF0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ACC34A1-A9FE-49F9-B87C-3FEC1FE5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435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DDC31C-BB39-45AE-8BFB-F38D0434E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601937E-9A5A-45D5-AE87-5E054B1B5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F357035-9863-416A-8932-C775B7E63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D5F44FB-65C0-4F8E-9E34-6EE358AAA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E88A376-F1D0-4BE5-A0D0-ECE9A00CE0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BDCD26E-76D8-4331-BB15-FCB65291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E7CF-090E-422A-8F82-215C9770B849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2EF3A6F-C2F4-459A-8DF1-7A532413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57061B1-961F-4128-A9D0-4B22E042C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34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6F16223-39E7-40B4-BA02-4425C6C5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53ACEC6-21E1-4080-949E-ADF065217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6FC9A3-3695-40A3-A919-6FFEDAA4C0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EEC1F-2750-4952-A1D1-0AC1BF9DB2AC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44488D-60BD-41C4-9751-73DA59613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182A09-70D7-4BB0-A02E-3004C24AA5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99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0" r:id="rId2"/>
    <p:sldLayoutId id="2147483650" r:id="rId3"/>
    <p:sldLayoutId id="2147483662" r:id="rId4"/>
    <p:sldLayoutId id="2147483649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7475689E-0543-4052-A08B-CA9F081BA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1400" y="4315123"/>
            <a:ext cx="5208104" cy="545893"/>
          </a:xfrm>
        </p:spPr>
        <p:txBody>
          <a:bodyPr/>
          <a:lstStyle/>
          <a:p>
            <a:r>
              <a:rPr lang="zh-CN" altLang="en-US" dirty="0"/>
              <a:t>汇报人：</a:t>
            </a:r>
            <a:r>
              <a:rPr lang="en-US" altLang="zh-CN" dirty="0"/>
              <a:t>***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BAB094-C5A3-4D6A-89F6-156E5DA6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6982-7B81-46D4-AF49-32FDE2254E60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9AD2835-5C32-440E-BDF9-778B48D9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8412" y="6356350"/>
            <a:ext cx="2955388" cy="365126"/>
          </a:xfrm>
        </p:spPr>
        <p:txBody>
          <a:bodyPr/>
          <a:lstStyle/>
          <a:p>
            <a:fld id="{7CFADB48-63E9-49CA-89EB-5FFDE909C945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761DCBA-5576-4974-B0A4-2192DE3D10CE}"/>
              </a:ext>
            </a:extLst>
          </p:cNvPr>
          <p:cNvSpPr txBox="1"/>
          <p:nvPr/>
        </p:nvSpPr>
        <p:spPr>
          <a:xfrm>
            <a:off x="3529819" y="2173459"/>
            <a:ext cx="5936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ERCP</a:t>
            </a:r>
            <a:r>
              <a:rPr lang="zh-CN" altLang="en-US" sz="36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规范化诊治病例汇报</a:t>
            </a:r>
          </a:p>
        </p:txBody>
      </p:sp>
    </p:spTree>
    <p:extLst>
      <p:ext uri="{BB962C8B-B14F-4D97-AF65-F5344CB8AC3E}">
        <p14:creationId xmlns:p14="http://schemas.microsoft.com/office/powerpoint/2010/main" val="275237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23DC305-281F-49D0-AD25-FBFE95CB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308-5D2D-406B-BE4C-37B14E7EDAB1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1B89B68-994C-4BA4-A29F-CB075682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BAA4EE52-DA51-453A-A262-4775CEE9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4FF13EBB-DB81-4D39-99DB-61A4774AA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01 </a:t>
            </a:r>
            <a:r>
              <a:rPr lang="zh-CN" altLang="en-US" dirty="0"/>
              <a:t>病史介绍</a:t>
            </a:r>
            <a:endParaRPr lang="en-US" altLang="zh-CN" dirty="0"/>
          </a:p>
          <a:p>
            <a:r>
              <a:rPr lang="en-US" altLang="zh-CN" dirty="0"/>
              <a:t>02 </a:t>
            </a:r>
            <a:r>
              <a:rPr lang="zh-CN" altLang="en-US" dirty="0"/>
              <a:t>相关检查</a:t>
            </a:r>
            <a:endParaRPr lang="en-US" altLang="zh-CN" dirty="0"/>
          </a:p>
          <a:p>
            <a:r>
              <a:rPr lang="en-US" altLang="zh-CN" dirty="0"/>
              <a:t>03 </a:t>
            </a:r>
            <a:r>
              <a:rPr lang="zh-CN" altLang="en-US" dirty="0"/>
              <a:t>诊断及治疗方案</a:t>
            </a:r>
            <a:endParaRPr lang="en-US" altLang="zh-CN" dirty="0"/>
          </a:p>
          <a:p>
            <a:r>
              <a:rPr lang="en-US" altLang="zh-CN" dirty="0"/>
              <a:t>04 </a:t>
            </a:r>
            <a:r>
              <a:rPr lang="zh-CN" altLang="en-US" dirty="0"/>
              <a:t>四张静态时点图</a:t>
            </a:r>
            <a:endParaRPr lang="en-US" altLang="zh-CN" dirty="0"/>
          </a:p>
          <a:p>
            <a:r>
              <a:rPr lang="en-US" altLang="zh-CN" dirty="0"/>
              <a:t>05 </a:t>
            </a:r>
            <a:r>
              <a:rPr lang="zh-CN" altLang="en-US" dirty="0"/>
              <a:t>手术视频（</a:t>
            </a:r>
            <a:r>
              <a:rPr lang="en-US" altLang="zh-CN" dirty="0"/>
              <a:t>5</a:t>
            </a:r>
            <a:r>
              <a:rPr lang="zh-CN" altLang="en-US" dirty="0"/>
              <a:t>分钟内）</a:t>
            </a:r>
            <a:endParaRPr lang="en-US" altLang="zh-CN" dirty="0"/>
          </a:p>
          <a:p>
            <a:r>
              <a:rPr lang="en-US" altLang="zh-CN" dirty="0"/>
              <a:t>06 </a:t>
            </a:r>
            <a:r>
              <a:rPr lang="zh-CN" altLang="en-US" dirty="0"/>
              <a:t>术后情况介绍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3799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F07A7AF-0654-4EB7-9F77-3270DFC84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BC37-91D2-4DB9-B4B4-4CDB8A24A39F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1FF89A5-0B33-4AAF-929C-3EAA8F98E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536FC508-CC79-47AB-A640-81F4F8F00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病史介绍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56110164-05C7-4DFE-A1E5-441811301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448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01D60FC-11A4-4193-84F9-E42373A07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F911CFF-3D3F-4251-BDEC-1978A0F9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E5AE77A4-2145-4958-8794-8C2FEE1A0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相关检查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1BDA00E-988C-416A-99E0-065BEAC59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12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63AE918-8F66-4447-A5B3-4C86FF354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39BCA96-598F-419D-8C81-C52B736B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1995F297-0E73-4BB3-A53F-FDFEDBAEB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诊断及治疗方案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4152589-D84F-43A0-9636-005BBCB87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7045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AB0A18F-46F2-4B93-8A5D-19C7C9761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05F3D38-6570-472E-B0CE-D615B5C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F7FBFEA8-A022-429C-BB71-044A95E6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四张静态时点图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B5026DDD-EBCE-473B-815A-97136B55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647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3B2AD8D-F6E4-489F-B75B-5155A2630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A6E987A-787D-4DC7-BA6C-43E4D002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BF250BC-83E9-4C4A-9C00-266C8157F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手术视频（</a:t>
            </a:r>
            <a:r>
              <a:rPr lang="en-US" altLang="zh-CN" dirty="0"/>
              <a:t>5</a:t>
            </a:r>
            <a:r>
              <a:rPr lang="zh-CN" altLang="en-US" dirty="0"/>
              <a:t>分钟内）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10BE0B2E-BBBD-4E0D-B77C-FEFC78908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524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12C2306-B10D-4C98-A4BF-2E4B14FF3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2021/9/27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A9A3C32-9AFB-4223-ABCB-7F71D02A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BCC7DEC6-3B83-4E42-943C-FA0B4E723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术后情况介绍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E7BA2E4-FA95-425B-BBFA-C61F6EA6A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3166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4" id="{6DEBD546-908B-4829-ACA4-B8C64489405D}" vid="{7EE39A32-1325-4F60-9C66-FE4F9B44A8A0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投稿模板2</Template>
  <TotalTime>148</TotalTime>
  <Words>80</Words>
  <Application>Microsoft Office PowerPoint</Application>
  <PresentationFormat>宽屏</PresentationFormat>
  <Paragraphs>31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等线</vt:lpstr>
      <vt:lpstr>等线 Light</vt:lpstr>
      <vt:lpstr>黑体</vt:lpstr>
      <vt:lpstr>Arial</vt:lpstr>
      <vt:lpstr>Arial Black</vt:lpstr>
      <vt:lpstr>Office 主题​​</vt:lpstr>
      <vt:lpstr>PowerPoint 演示文稿</vt:lpstr>
      <vt:lpstr>目录</vt:lpstr>
      <vt:lpstr>病史介绍</vt:lpstr>
      <vt:lpstr>相关检查</vt:lpstr>
      <vt:lpstr>诊断及治疗方案</vt:lpstr>
      <vt:lpstr>四张静态时点图</vt:lpstr>
      <vt:lpstr>手术视频（5分钟内）</vt:lpstr>
      <vt:lpstr>术后情况介绍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Ping Liang (梁平) (OCSM)</dc:creator>
  <cp:lastModifiedBy>Ping Liang (梁平) (OCSM)</cp:lastModifiedBy>
  <cp:revision>40</cp:revision>
  <dcterms:created xsi:type="dcterms:W3CDTF">2021-09-16T06:19:00Z</dcterms:created>
  <dcterms:modified xsi:type="dcterms:W3CDTF">2021-09-27T04:06:16Z</dcterms:modified>
</cp:coreProperties>
</file>